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1" r:id="rId7"/>
    <p:sldId id="264" r:id="rId8"/>
    <p:sldId id="259" r:id="rId9"/>
    <p:sldId id="260" r:id="rId10"/>
    <p:sldId id="265" r:id="rId11"/>
    <p:sldId id="262" r:id="rId12"/>
    <p:sldId id="26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C56"/>
    <a:srgbClr val="D48D0E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0111" autoAdjust="0"/>
  </p:normalViewPr>
  <p:slideViewPr>
    <p:cSldViewPr snapToGrid="0">
      <p:cViewPr>
        <p:scale>
          <a:sx n="70" d="100"/>
          <a:sy n="70" d="100"/>
        </p:scale>
        <p:origin x="738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4F224-8B15-4165-B253-23C45F680430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55CC-B941-4502-8EAA-739CA983F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2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Zelfevaluatie</a:t>
            </a:r>
          </a:p>
          <a:p>
            <a:r>
              <a:rPr lang="nl-NL" b="0" dirty="0"/>
              <a:t>Niveau, tekstsoorten, tekstdoelen, leesstrategieen, hoofdlijnen, mening, instructies, werkhouding (rust), samenwerken, informatie overbrengen cijfer geven. </a:t>
            </a:r>
          </a:p>
          <a:p>
            <a:endParaRPr lang="nl-NL" b="0" dirty="0"/>
          </a:p>
          <a:p>
            <a:r>
              <a:rPr lang="nl-NL" b="1" dirty="0"/>
              <a:t>Eindbeoordeling</a:t>
            </a:r>
          </a:p>
          <a:p>
            <a:r>
              <a:rPr lang="nl-NL" dirty="0"/>
              <a:t>Inzet: interesse en betrokkenheid, actief meedoen, concentratie, samenwerking, zelfreflectie, stappenplan volgen</a:t>
            </a:r>
          </a:p>
          <a:p>
            <a:r>
              <a:rPr lang="nl-NL" dirty="0"/>
              <a:t>Creativiteit: lay-out, originaliteit, netjes werken, overzichtelijk, georganiseerd, verzorgd</a:t>
            </a:r>
          </a:p>
          <a:p>
            <a:r>
              <a:rPr lang="nl-NL" dirty="0"/>
              <a:t>Inhoud: informatie, belangrijke punten overbrengen, elementen selecteren, relevantie, duidelijkheid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A55CC-B941-4502-8EAA-739CA983FB7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35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Zelfevaluatie</a:t>
            </a:r>
          </a:p>
          <a:p>
            <a:r>
              <a:rPr lang="nl-NL" b="0" dirty="0"/>
              <a:t>Niveau, tekstsoorten, tekstdoelen, leesstrategieen, hoofdlijnen, mening, instructies, werkhouding (rust), samenwerken, informatie overbrengen cijfer geven. </a:t>
            </a:r>
          </a:p>
          <a:p>
            <a:endParaRPr lang="nl-NL" b="0" dirty="0"/>
          </a:p>
          <a:p>
            <a:r>
              <a:rPr lang="nl-NL" b="1" dirty="0"/>
              <a:t>Eindbeoordeling</a:t>
            </a:r>
          </a:p>
          <a:p>
            <a:r>
              <a:rPr lang="nl-NL" dirty="0"/>
              <a:t>Inzet: interesse en betrokkenheid, actief meedoen, concentratie, samenwerking, zelfreflectie, stappenplan volgen</a:t>
            </a:r>
          </a:p>
          <a:p>
            <a:r>
              <a:rPr lang="nl-NL" dirty="0"/>
              <a:t>Creativiteit: lay-out, originaliteit, netjes werken, overzichtelijk, georganiseerd, verzorgd</a:t>
            </a:r>
          </a:p>
          <a:p>
            <a:r>
              <a:rPr lang="nl-NL" dirty="0"/>
              <a:t>Inhoud: informatie, belangrijke punten overbrengen, elementen selecteren, relevantie, duidelijkheid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A55CC-B941-4502-8EAA-739CA983FB7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55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A55CC-B941-4502-8EAA-739CA983FB7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75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05F39-1E87-C88B-916C-87AF1EB65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140CD5-AF50-165E-182A-034D004F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578BA-BA0E-B45A-E9A9-A48B63CF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532A0F-657D-6D19-7C00-1BA0A4A9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32F98A-67CF-CC7E-F552-AB2AA6F5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99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A6445-7732-50A8-224A-236F8849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44FE87-F87A-C957-E112-56AD381C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948C03-1C66-31CD-3043-7D8BFEA9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835FD-F95C-C256-A9AF-0FA7352F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8603E3-2C54-4730-DE3C-FFB4DEC4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33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2DBCA2B-FFB9-438B-A02E-553C63FB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EA1F1E-6465-753F-6774-0FD270ECC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7B12C-CCAD-8184-2E4F-0B7C54C1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535E9C-D929-0E83-C058-3E1AA067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82CB05-6E74-DF96-0881-5D4BBCFB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67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F1BBF-95F2-24B7-8F04-5103B9C9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D0EF97-8A95-362F-2CAA-7CBE3C92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35597D-B4FC-4D5F-64DB-58FA01A1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B60A2B-8C83-B7E2-B2B5-56155756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499B68-1479-F81F-A899-91061246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78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9ED23-1AEA-82C5-9FAD-570B7DC6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E2E79E-3A72-E928-0F21-C88732CD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49CFC7-2DF9-2611-F7E2-9AEACBA9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5FCA0D-C1A8-D7DA-176B-AEA382F8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F68860-2739-4068-3D5A-DB2EA1FA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83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0D75E-AC6F-89BB-0C81-FDBA38A0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BA321E-54B6-BE77-7AD3-03A01BF32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54D394-F738-95AE-E8D1-D961E0DA4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5C1D70-3B5B-CC12-169F-AB2090C3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B5C7FF-ED94-8A24-2BA9-289B19BB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2D950A-7157-8D07-65F4-E0527E54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43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FD88A-A017-665A-D8EE-2E4150F9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145F9D-9346-8D11-DEC5-BEB92491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B54FE6-35F4-FC97-BFA6-7CE43E5A2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27BA31-FFEB-1145-CEEF-8D7C5617E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622F73-ED36-7F41-E7DB-A5315825F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2D97A9-D40E-33A0-C53C-AB8D723F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0B95311-7BD4-A2AA-8568-B1CFA705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0825B13-7A0B-F125-0A8D-22EBEEA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78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2D7DD-A3BC-37E2-9670-D0CE5ADB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8E84B1-7226-03C5-3D39-EF6F9240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98BDF4-450F-48CC-60BD-A6121FA4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F7EC2C-5CCE-8D4D-9B4D-A415C518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29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19BE5E-1674-C273-7128-51D7B5CC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C1AA42-E3F1-18B7-6663-46427DA5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DBB3C8-6777-80FF-6640-B80E83EB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85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35C69-64BE-5A9C-3208-F229D8BB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075BDA-DB59-87BA-D89A-1853E0D0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5A15E3-2071-9464-A46E-18E58BB75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F38E12-B0E6-7AAF-FEC9-C3141D32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FBFEAE-2F28-DE01-A791-CC58A346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D094BD-CC98-6BFC-2B41-336E8F4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35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58DB1-C8D4-1A92-9F59-D509EEF8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46102A-C515-CA54-71A4-02B0E591C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52D649-888A-D57D-FC57-38C29004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F8C545-6651-7F5A-3BE2-69553BD6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73FF83-DE0B-A7BC-05C2-63275420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BABF88-AF35-4D04-F473-2987DCF7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0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8814B5-CA95-F794-1D18-8129493C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B5A7EE-65B8-A6A8-5621-820444B5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7A2110-AD0B-5C52-77D2-367CAD4F9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D753-F867-4205-A9A0-981CDEF86FD4}" type="datetimeFigureOut">
              <a:rPr lang="nl-NL" smtClean="0"/>
              <a:t>21-4-2024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DF2CBB-2DA3-917E-C597-2498EB95E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32C668-E71A-78B3-BE6E-33BA4386A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2CF7-591D-4CF7-9C5D-8BC5FA83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8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ngelslezen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elslez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uolingo.com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 met Kleurrijkheid, kunst&#10;&#10;Automatisch gegenereerde beschrijving">
            <a:extLst>
              <a:ext uri="{FF2B5EF4-FFF2-40B4-BE49-F238E27FC236}">
                <a16:creationId xmlns:a16="http://schemas.microsoft.com/office/drawing/2014/main" id="{6D146514-DDA4-2F3E-E35A-B1F1979D8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B842EC-8ED7-F0A5-3E21-DA21C9770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1468" y="4064989"/>
            <a:ext cx="3712820" cy="1727845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rgbClr val="FFFFFF"/>
                </a:solidFill>
              </a:rPr>
              <a:t>Leesportfolio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07830D-5F4B-87E9-00E6-7D7C2D7E6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1468" y="5795888"/>
            <a:ext cx="3712820" cy="550715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FFFF"/>
                </a:solidFill>
              </a:rPr>
              <a:t>Engels</a:t>
            </a:r>
          </a:p>
        </p:txBody>
      </p:sp>
    </p:spTree>
    <p:extLst>
      <p:ext uri="{BB962C8B-B14F-4D97-AF65-F5344CB8AC3E}">
        <p14:creationId xmlns:p14="http://schemas.microsoft.com/office/powerpoint/2010/main" val="236587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5C34476-6D77-DA6C-D10E-2A949479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45"/>
            <a:ext cx="10515600" cy="1325563"/>
          </a:xfrm>
        </p:spPr>
        <p:txBody>
          <a:bodyPr/>
          <a:lstStyle/>
          <a:p>
            <a:r>
              <a:rPr lang="nl-NL" b="1" dirty="0"/>
              <a:t>Schedule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96C439D-1E56-D638-BC69-3A7E25638899}"/>
              </a:ext>
            </a:extLst>
          </p:cNvPr>
          <p:cNvGrpSpPr/>
          <p:nvPr/>
        </p:nvGrpSpPr>
        <p:grpSpPr>
          <a:xfrm>
            <a:off x="916499" y="1317718"/>
            <a:ext cx="8908138" cy="4222564"/>
            <a:chOff x="838200" y="1834514"/>
            <a:chExt cx="8908138" cy="4222564"/>
          </a:xfrm>
        </p:grpSpPr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E28FBB9D-6125-9E84-0D67-2FF0515A332B}"/>
                </a:ext>
              </a:extLst>
            </p:cNvPr>
            <p:cNvSpPr/>
            <p:nvPr/>
          </p:nvSpPr>
          <p:spPr>
            <a:xfrm>
              <a:off x="2953516" y="4214900"/>
              <a:ext cx="6732523" cy="353133"/>
            </a:xfrm>
            <a:custGeom>
              <a:avLst/>
              <a:gdLst>
                <a:gd name="connsiteX0" fmla="*/ 0 w 7455324"/>
                <a:gd name="connsiteY0" fmla="*/ 63961 h 383760"/>
                <a:gd name="connsiteX1" fmla="*/ 63961 w 7455324"/>
                <a:gd name="connsiteY1" fmla="*/ 0 h 383760"/>
                <a:gd name="connsiteX2" fmla="*/ 7391363 w 7455324"/>
                <a:gd name="connsiteY2" fmla="*/ 0 h 383760"/>
                <a:gd name="connsiteX3" fmla="*/ 7455324 w 7455324"/>
                <a:gd name="connsiteY3" fmla="*/ 63961 h 383760"/>
                <a:gd name="connsiteX4" fmla="*/ 7455324 w 7455324"/>
                <a:gd name="connsiteY4" fmla="*/ 319799 h 383760"/>
                <a:gd name="connsiteX5" fmla="*/ 7391363 w 7455324"/>
                <a:gd name="connsiteY5" fmla="*/ 383760 h 383760"/>
                <a:gd name="connsiteX6" fmla="*/ 63961 w 7455324"/>
                <a:gd name="connsiteY6" fmla="*/ 383760 h 383760"/>
                <a:gd name="connsiteX7" fmla="*/ 0 w 7455324"/>
                <a:gd name="connsiteY7" fmla="*/ 319799 h 383760"/>
                <a:gd name="connsiteX8" fmla="*/ 0 w 7455324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5324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7391363" y="0"/>
                  </a:lnTo>
                  <a:cubicBezTo>
                    <a:pt x="7426688" y="0"/>
                    <a:pt x="7455324" y="28636"/>
                    <a:pt x="7455324" y="63961"/>
                  </a:cubicBezTo>
                  <a:lnTo>
                    <a:pt x="7455324" y="319799"/>
                  </a:lnTo>
                  <a:cubicBezTo>
                    <a:pt x="7455324" y="355124"/>
                    <a:pt x="7426688" y="383760"/>
                    <a:pt x="7391363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694" tIns="79694" rIns="79694" bIns="79694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solidFill>
                    <a:schemeClr val="tx1"/>
                  </a:solidFill>
                </a:rPr>
                <a:t>   Website samen ontdekken</a:t>
              </a:r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64953741-C8F9-2D5D-3699-7E9C9DA387A6}"/>
                </a:ext>
              </a:extLst>
            </p:cNvPr>
            <p:cNvGrpSpPr/>
            <p:nvPr/>
          </p:nvGrpSpPr>
          <p:grpSpPr>
            <a:xfrm>
              <a:off x="838200" y="1834514"/>
              <a:ext cx="8908138" cy="4222564"/>
              <a:chOff x="838200" y="1834514"/>
              <a:chExt cx="8908138" cy="4222564"/>
            </a:xfrm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6E49878C-4CB5-C523-34CC-B8B2AE0013B8}"/>
                  </a:ext>
                </a:extLst>
              </p:cNvPr>
              <p:cNvSpPr/>
              <p:nvPr/>
            </p:nvSpPr>
            <p:spPr>
              <a:xfrm>
                <a:off x="838200" y="1834514"/>
                <a:ext cx="8908138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2000" b="1" kern="1200" dirty="0"/>
                  <a:t>Introduction										5</a:t>
                </a:r>
                <a:r>
                  <a:rPr lang="nl-NL" sz="2000" b="1" dirty="0"/>
                  <a:t> min</a:t>
                </a:r>
                <a:endParaRPr lang="nl-NL" sz="2000" b="1" kern="1200" dirty="0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D7E2DB8B-42A0-4218-84BC-696AA1B7B13D}"/>
                  </a:ext>
                </a:extLst>
              </p:cNvPr>
              <p:cNvSpPr/>
              <p:nvPr/>
            </p:nvSpPr>
            <p:spPr>
              <a:xfrm>
                <a:off x="3013815" y="2328655"/>
                <a:ext cx="6732523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kern="1200" dirty="0">
                    <a:solidFill>
                      <a:schemeClr val="tx1"/>
                    </a:solidFill>
                  </a:rPr>
                  <a:t>   Belang van het lezen </a:t>
                </a:r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F4123477-7821-EF9E-A4BD-C59DBE7AD4CF}"/>
                  </a:ext>
                </a:extLst>
              </p:cNvPr>
              <p:cNvSpPr/>
              <p:nvPr/>
            </p:nvSpPr>
            <p:spPr>
              <a:xfrm>
                <a:off x="2953517" y="5666982"/>
                <a:ext cx="6772720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rgbClr val="F4BC5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kern="1200" dirty="0">
                    <a:solidFill>
                      <a:schemeClr val="tx1"/>
                    </a:solidFill>
                  </a:rPr>
                  <a:t>   </a:t>
                </a:r>
                <a:r>
                  <a:rPr lang="nl-NL" dirty="0">
                    <a:solidFill>
                      <a:schemeClr val="tx1"/>
                    </a:solidFill>
                  </a:rPr>
                  <a:t>Eigen portfolio samenstellen</a:t>
                </a:r>
                <a:endParaRPr lang="nl-NL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F84E4FA-9F37-C548-CB27-4B1598DBAC3A}"/>
                  </a:ext>
                </a:extLst>
              </p:cNvPr>
              <p:cNvSpPr/>
              <p:nvPr/>
            </p:nvSpPr>
            <p:spPr>
              <a:xfrm>
                <a:off x="892162" y="4694451"/>
                <a:ext cx="8834077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rgbClr val="D48D0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252848"/>
                  <a:satOff val="-5806"/>
                  <a:lumOff val="-3922"/>
                  <a:alphaOff val="0"/>
                </a:schemeClr>
              </a:fillRef>
              <a:effectRef idx="0">
                <a:schemeClr val="accent5">
                  <a:hueOff val="-2252848"/>
                  <a:satOff val="-5806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000" b="1" dirty="0"/>
                  <a:t>Aan de slag	                                                                                            		20 min</a:t>
                </a:r>
                <a:endParaRPr lang="nl-NL" dirty="0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8D52CBBF-93DD-7127-555B-1F95898988D7}"/>
                  </a:ext>
                </a:extLst>
              </p:cNvPr>
              <p:cNvSpPr/>
              <p:nvPr/>
            </p:nvSpPr>
            <p:spPr>
              <a:xfrm>
                <a:off x="2953518" y="3762284"/>
                <a:ext cx="6732523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kern="1200" dirty="0">
                    <a:solidFill>
                      <a:schemeClr val="tx1"/>
                    </a:solidFill>
                  </a:rPr>
                  <a:t>   Uitleg leesproduct en lessenserie</a:t>
                </a:r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51355049-0102-E994-C5F9-ED4271537562}"/>
                  </a:ext>
                </a:extLst>
              </p:cNvPr>
              <p:cNvSpPr/>
              <p:nvPr/>
            </p:nvSpPr>
            <p:spPr>
              <a:xfrm>
                <a:off x="2933418" y="5181266"/>
                <a:ext cx="6772720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rgbClr val="F4BC5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kern="1200" dirty="0">
                    <a:solidFill>
                      <a:schemeClr val="tx1"/>
                    </a:solidFill>
                  </a:rPr>
                  <a:t>    Website zelf ontdekken</a:t>
                </a:r>
              </a:p>
            </p:txBody>
          </p:sp>
          <p:sp>
            <p:nvSpPr>
              <p:cNvPr id="2" name="Vrije vorm: vorm 1">
                <a:extLst>
                  <a:ext uri="{FF2B5EF4-FFF2-40B4-BE49-F238E27FC236}">
                    <a16:creationId xmlns:a16="http://schemas.microsoft.com/office/drawing/2014/main" id="{A896D8F6-3E8A-5C09-FB09-1570B12FDEDC}"/>
                  </a:ext>
                </a:extLst>
              </p:cNvPr>
              <p:cNvSpPr/>
              <p:nvPr/>
            </p:nvSpPr>
            <p:spPr>
              <a:xfrm>
                <a:off x="3013814" y="2789753"/>
                <a:ext cx="6732523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kern="1200" dirty="0">
                    <a:solidFill>
                      <a:schemeClr val="tx1"/>
                    </a:solidFill>
                  </a:rPr>
                  <a:t>   Uitkomsten onderzoek</a:t>
                </a:r>
              </a:p>
            </p:txBody>
          </p:sp>
          <p:sp>
            <p:nvSpPr>
              <p:cNvPr id="3" name="Vrije vorm: vorm 2">
                <a:extLst>
                  <a:ext uri="{FF2B5EF4-FFF2-40B4-BE49-F238E27FC236}">
                    <a16:creationId xmlns:a16="http://schemas.microsoft.com/office/drawing/2014/main" id="{F0E64920-22FF-26C5-5D50-CBE8F38571CA}"/>
                  </a:ext>
                </a:extLst>
              </p:cNvPr>
              <p:cNvSpPr/>
              <p:nvPr/>
            </p:nvSpPr>
            <p:spPr>
              <a:xfrm>
                <a:off x="875230" y="3283894"/>
                <a:ext cx="8834077" cy="390096"/>
              </a:xfrm>
              <a:custGeom>
                <a:avLst/>
                <a:gdLst>
                  <a:gd name="connsiteX0" fmla="*/ 0 w 7455324"/>
                  <a:gd name="connsiteY0" fmla="*/ 63961 h 383760"/>
                  <a:gd name="connsiteX1" fmla="*/ 63961 w 7455324"/>
                  <a:gd name="connsiteY1" fmla="*/ 0 h 383760"/>
                  <a:gd name="connsiteX2" fmla="*/ 7391363 w 7455324"/>
                  <a:gd name="connsiteY2" fmla="*/ 0 h 383760"/>
                  <a:gd name="connsiteX3" fmla="*/ 7455324 w 7455324"/>
                  <a:gd name="connsiteY3" fmla="*/ 63961 h 383760"/>
                  <a:gd name="connsiteX4" fmla="*/ 7455324 w 7455324"/>
                  <a:gd name="connsiteY4" fmla="*/ 319799 h 383760"/>
                  <a:gd name="connsiteX5" fmla="*/ 7391363 w 7455324"/>
                  <a:gd name="connsiteY5" fmla="*/ 383760 h 383760"/>
                  <a:gd name="connsiteX6" fmla="*/ 63961 w 7455324"/>
                  <a:gd name="connsiteY6" fmla="*/ 383760 h 383760"/>
                  <a:gd name="connsiteX7" fmla="*/ 0 w 7455324"/>
                  <a:gd name="connsiteY7" fmla="*/ 319799 h 383760"/>
                  <a:gd name="connsiteX8" fmla="*/ 0 w 7455324"/>
                  <a:gd name="connsiteY8" fmla="*/ 63961 h 38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5324" h="383760">
                    <a:moveTo>
                      <a:pt x="0" y="63961"/>
                    </a:moveTo>
                    <a:cubicBezTo>
                      <a:pt x="0" y="28636"/>
                      <a:pt x="28636" y="0"/>
                      <a:pt x="63961" y="0"/>
                    </a:cubicBezTo>
                    <a:lnTo>
                      <a:pt x="7391363" y="0"/>
                    </a:lnTo>
                    <a:cubicBezTo>
                      <a:pt x="7426688" y="0"/>
                      <a:pt x="7455324" y="28636"/>
                      <a:pt x="7455324" y="63961"/>
                    </a:cubicBezTo>
                    <a:lnTo>
                      <a:pt x="7455324" y="319799"/>
                    </a:lnTo>
                    <a:cubicBezTo>
                      <a:pt x="7455324" y="355124"/>
                      <a:pt x="7426688" y="383760"/>
                      <a:pt x="7391363" y="383760"/>
                    </a:cubicBezTo>
                    <a:lnTo>
                      <a:pt x="63961" y="383760"/>
                    </a:lnTo>
                    <a:cubicBezTo>
                      <a:pt x="28636" y="383760"/>
                      <a:pt x="0" y="355124"/>
                      <a:pt x="0" y="319799"/>
                    </a:cubicBezTo>
                    <a:lnTo>
                      <a:pt x="0" y="639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252848"/>
                  <a:satOff val="-5806"/>
                  <a:lumOff val="-3922"/>
                  <a:alphaOff val="0"/>
                </a:schemeClr>
              </a:fillRef>
              <a:effectRef idx="0">
                <a:schemeClr val="accent5">
                  <a:hueOff val="-2252848"/>
                  <a:satOff val="-5806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694" tIns="79694" rIns="79694" bIns="79694" numCol="1" spcCol="1270" anchor="ctr" anchorCtr="0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000" b="1" dirty="0"/>
                  <a:t>Instructie	                                                                                            		10 min</a:t>
                </a:r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801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5C34476-6D77-DA6C-D10E-2A949479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Waarom is lezen belangrijk?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ACCDF331-9BEF-5C85-F446-91A3149C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1418" cy="4351338"/>
          </a:xfrm>
        </p:spPr>
        <p:txBody>
          <a:bodyPr/>
          <a:lstStyle/>
          <a:p>
            <a:r>
              <a:rPr lang="nl-NL" dirty="0"/>
              <a:t>Non-fictie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Fictie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A834B11-4FF1-EEE4-B417-A64F0BE2EE7C}"/>
              </a:ext>
            </a:extLst>
          </p:cNvPr>
          <p:cNvSpPr txBox="1"/>
          <p:nvPr/>
        </p:nvSpPr>
        <p:spPr>
          <a:xfrm>
            <a:off x="1105326" y="2924603"/>
            <a:ext cx="36636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Afstuderen eindexamen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D72449B-E218-9398-C4C0-1DF04B0D8514}"/>
              </a:ext>
            </a:extLst>
          </p:cNvPr>
          <p:cNvSpPr txBox="1"/>
          <p:nvPr/>
        </p:nvSpPr>
        <p:spPr>
          <a:xfrm>
            <a:off x="1105326" y="2375114"/>
            <a:ext cx="36636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Kennisverwerving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B8B1DCD-98C8-4E4F-6760-7C7D193445FA}"/>
              </a:ext>
            </a:extLst>
          </p:cNvPr>
          <p:cNvSpPr txBox="1"/>
          <p:nvPr/>
        </p:nvSpPr>
        <p:spPr>
          <a:xfrm>
            <a:off x="1105326" y="3487562"/>
            <a:ext cx="36636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Kritisch denken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BDAE20-47F5-E75C-7799-2BA3E9F23BDC}"/>
              </a:ext>
            </a:extLst>
          </p:cNvPr>
          <p:cNvSpPr txBox="1"/>
          <p:nvPr/>
        </p:nvSpPr>
        <p:spPr>
          <a:xfrm>
            <a:off x="1105326" y="4854543"/>
            <a:ext cx="50288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Ontspanning en stress vermindering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996A9F7-B469-93F7-2DFC-8F9167026F88}"/>
              </a:ext>
            </a:extLst>
          </p:cNvPr>
          <p:cNvSpPr txBox="1"/>
          <p:nvPr/>
        </p:nvSpPr>
        <p:spPr>
          <a:xfrm>
            <a:off x="1105326" y="5370871"/>
            <a:ext cx="502887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Empathie en inlevingsvermogen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7AEED54-D260-751F-785E-6DB82EF3F4C5}"/>
              </a:ext>
            </a:extLst>
          </p:cNvPr>
          <p:cNvSpPr txBox="1"/>
          <p:nvPr/>
        </p:nvSpPr>
        <p:spPr>
          <a:xfrm>
            <a:off x="1105326" y="5914843"/>
            <a:ext cx="50288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Verbeeldingskracht en creativiteit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9718061-B796-11A7-655F-0378328504AE}"/>
              </a:ext>
            </a:extLst>
          </p:cNvPr>
          <p:cNvSpPr txBox="1">
            <a:spLocks/>
          </p:cNvSpPr>
          <p:nvPr/>
        </p:nvSpPr>
        <p:spPr>
          <a:xfrm>
            <a:off x="6203476" y="1825625"/>
            <a:ext cx="4901418" cy="68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Algemene Taalontwikkeling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FAFF88-12DF-C126-9F9A-AA6CDD077FD9}"/>
              </a:ext>
            </a:extLst>
          </p:cNvPr>
          <p:cNvSpPr txBox="1"/>
          <p:nvPr/>
        </p:nvSpPr>
        <p:spPr>
          <a:xfrm>
            <a:off x="6452384" y="2375113"/>
            <a:ext cx="366362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Woordenschat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65E75C-3C5A-4A4E-B41A-29D853F3A280}"/>
              </a:ext>
            </a:extLst>
          </p:cNvPr>
          <p:cNvSpPr txBox="1"/>
          <p:nvPr/>
        </p:nvSpPr>
        <p:spPr>
          <a:xfrm>
            <a:off x="6452384" y="2936764"/>
            <a:ext cx="366362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Communicatie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EE13B08-BA96-4448-9B3E-ED5D9818AADF}"/>
              </a:ext>
            </a:extLst>
          </p:cNvPr>
          <p:cNvSpPr txBox="1"/>
          <p:nvPr/>
        </p:nvSpPr>
        <p:spPr>
          <a:xfrm>
            <a:off x="6452384" y="3487562"/>
            <a:ext cx="366362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Zinsbouw</a:t>
            </a:r>
          </a:p>
        </p:txBody>
      </p:sp>
    </p:spTree>
    <p:extLst>
      <p:ext uri="{BB962C8B-B14F-4D97-AF65-F5344CB8AC3E}">
        <p14:creationId xmlns:p14="http://schemas.microsoft.com/office/powerpoint/2010/main" val="422148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3629B6-690A-66C6-01EA-BBA699ED69CE}"/>
              </a:ext>
            </a:extLst>
          </p:cNvPr>
          <p:cNvSpPr txBox="1"/>
          <p:nvPr/>
        </p:nvSpPr>
        <p:spPr>
          <a:xfrm>
            <a:off x="849737" y="2391564"/>
            <a:ext cx="140734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Inhoud</a:t>
            </a:r>
            <a:endParaRPr lang="nl-NL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A834B11-4FF1-EEE4-B417-A64F0BE2EE7C}"/>
              </a:ext>
            </a:extLst>
          </p:cNvPr>
          <p:cNvSpPr txBox="1"/>
          <p:nvPr/>
        </p:nvSpPr>
        <p:spPr>
          <a:xfrm>
            <a:off x="5448406" y="655164"/>
            <a:ext cx="463429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Verwijzen naar andere opdrachten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D72449B-E218-9398-C4C0-1DF04B0D8514}"/>
              </a:ext>
            </a:extLst>
          </p:cNvPr>
          <p:cNvSpPr txBox="1"/>
          <p:nvPr/>
        </p:nvSpPr>
        <p:spPr>
          <a:xfrm>
            <a:off x="2302860" y="669164"/>
            <a:ext cx="23236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Onduidelijkheid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B8B1DCD-98C8-4E4F-6760-7C7D193445FA}"/>
              </a:ext>
            </a:extLst>
          </p:cNvPr>
          <p:cNvSpPr txBox="1"/>
          <p:nvPr/>
        </p:nvSpPr>
        <p:spPr>
          <a:xfrm>
            <a:off x="9468580" y="3833338"/>
            <a:ext cx="28136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Rustige omgeving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BDAE20-47F5-E75C-7799-2BA3E9F23BDC}"/>
              </a:ext>
            </a:extLst>
          </p:cNvPr>
          <p:cNvSpPr txBox="1"/>
          <p:nvPr/>
        </p:nvSpPr>
        <p:spPr>
          <a:xfrm>
            <a:off x="554132" y="3397497"/>
            <a:ext cx="226196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Kortere teksten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996A9F7-B469-93F7-2DFC-8F9167026F88}"/>
              </a:ext>
            </a:extLst>
          </p:cNvPr>
          <p:cNvSpPr txBox="1"/>
          <p:nvPr/>
        </p:nvSpPr>
        <p:spPr>
          <a:xfrm>
            <a:off x="1536327" y="4966926"/>
            <a:ext cx="19333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Computer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7AEED54-D260-751F-785E-6DB82EF3F4C5}"/>
              </a:ext>
            </a:extLst>
          </p:cNvPr>
          <p:cNvSpPr txBox="1"/>
          <p:nvPr/>
        </p:nvSpPr>
        <p:spPr>
          <a:xfrm>
            <a:off x="6885076" y="5791695"/>
            <a:ext cx="125804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Samen </a:t>
            </a:r>
          </a:p>
        </p:txBody>
      </p:sp>
      <p:pic>
        <p:nvPicPr>
          <p:cNvPr id="2052" name="Picture 4" descr="Ongeïnteresseerde Student In Een Saai Klaslokaal Geïllustreerde Cartoon In  Vectorformaat Vector, Potlood, Aan Het Studeren, Moe Afbeelding PNG Met  Transparante Achtergrond Gratis">
            <a:extLst>
              <a:ext uri="{FF2B5EF4-FFF2-40B4-BE49-F238E27FC236}">
                <a16:creationId xmlns:a16="http://schemas.microsoft.com/office/drawing/2014/main" id="{258ECA02-B864-95DE-4063-20012790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52" y="825910"/>
            <a:ext cx="6120228" cy="50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3B29595-5290-A8B4-0024-07CFBA36FE32}"/>
              </a:ext>
            </a:extLst>
          </p:cNvPr>
          <p:cNvSpPr txBox="1"/>
          <p:nvPr/>
        </p:nvSpPr>
        <p:spPr>
          <a:xfrm>
            <a:off x="970501" y="4177429"/>
            <a:ext cx="194253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Creatiefs</a:t>
            </a: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3FB3D8-B8D5-CB1F-74E8-415FE282A57D}"/>
              </a:ext>
            </a:extLst>
          </p:cNvPr>
          <p:cNvSpPr txBox="1"/>
          <p:nvPr/>
        </p:nvSpPr>
        <p:spPr>
          <a:xfrm>
            <a:off x="8621880" y="5791694"/>
            <a:ext cx="12623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Alleen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8D931F3-C5D1-6912-4683-1CD3170A9315}"/>
              </a:ext>
            </a:extLst>
          </p:cNvPr>
          <p:cNvSpPr txBox="1"/>
          <p:nvPr/>
        </p:nvSpPr>
        <p:spPr>
          <a:xfrm>
            <a:off x="9958189" y="2646981"/>
            <a:ext cx="189186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Niveaus</a:t>
            </a:r>
            <a:endParaRPr lang="nl-NL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52E6FC6-F195-443C-CBCF-32986B12ED2B}"/>
              </a:ext>
            </a:extLst>
          </p:cNvPr>
          <p:cNvSpPr txBox="1"/>
          <p:nvPr/>
        </p:nvSpPr>
        <p:spPr>
          <a:xfrm>
            <a:off x="9958189" y="4972110"/>
            <a:ext cx="112535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Keuze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2B90FC7-4746-E1FD-42F2-AE70BD91950C}"/>
              </a:ext>
            </a:extLst>
          </p:cNvPr>
          <p:cNvSpPr txBox="1"/>
          <p:nvPr/>
        </p:nvSpPr>
        <p:spPr>
          <a:xfrm>
            <a:off x="9234410" y="1638099"/>
            <a:ext cx="23513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Veel schrijven</a:t>
            </a:r>
            <a:endParaRPr lang="nl-NL" sz="24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E594AD2-DC86-49F1-2EA4-3FA1C1E716AE}"/>
              </a:ext>
            </a:extLst>
          </p:cNvPr>
          <p:cNvSpPr txBox="1"/>
          <p:nvPr/>
        </p:nvSpPr>
        <p:spPr>
          <a:xfrm>
            <a:off x="1326081" y="1525577"/>
            <a:ext cx="13345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Lengte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FFADF6F-F5C6-C2F3-81A7-CFF6756B8A59}"/>
              </a:ext>
            </a:extLst>
          </p:cNvPr>
          <p:cNvSpPr txBox="1"/>
          <p:nvPr/>
        </p:nvSpPr>
        <p:spPr>
          <a:xfrm>
            <a:off x="2932664" y="5793522"/>
            <a:ext cx="31814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b="1" dirty="0"/>
              <a:t>Leuke onderwerpen</a:t>
            </a:r>
          </a:p>
        </p:txBody>
      </p:sp>
    </p:spTree>
    <p:extLst>
      <p:ext uri="{BB962C8B-B14F-4D97-AF65-F5344CB8AC3E}">
        <p14:creationId xmlns:p14="http://schemas.microsoft.com/office/powerpoint/2010/main" val="187729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36A035B-2234-2BBD-F4CD-2F506E37E268}"/>
              </a:ext>
            </a:extLst>
          </p:cNvPr>
          <p:cNvGrpSpPr/>
          <p:nvPr/>
        </p:nvGrpSpPr>
        <p:grpSpPr>
          <a:xfrm>
            <a:off x="0" y="735442"/>
            <a:ext cx="12404188" cy="5908299"/>
            <a:chOff x="0" y="735442"/>
            <a:chExt cx="12404188" cy="5908299"/>
          </a:xfrm>
        </p:grpSpPr>
        <p:sp>
          <p:nvSpPr>
            <p:cNvPr id="3" name="Pijl: vijfhoek 2">
              <a:extLst>
                <a:ext uri="{FF2B5EF4-FFF2-40B4-BE49-F238E27FC236}">
                  <a16:creationId xmlns:a16="http://schemas.microsoft.com/office/drawing/2014/main" id="{B3467A6D-603C-6C33-DBAF-95764DB98E93}"/>
                </a:ext>
              </a:extLst>
            </p:cNvPr>
            <p:cNvSpPr/>
            <p:nvPr/>
          </p:nvSpPr>
          <p:spPr>
            <a:xfrm>
              <a:off x="3024557" y="2076703"/>
              <a:ext cx="2194560" cy="970671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A6AF8D4A-CCCF-FB31-9F7C-2AFDC8FDBA6C}"/>
                </a:ext>
              </a:extLst>
            </p:cNvPr>
            <p:cNvGrpSpPr/>
            <p:nvPr/>
          </p:nvGrpSpPr>
          <p:grpSpPr>
            <a:xfrm>
              <a:off x="0" y="735442"/>
              <a:ext cx="12404188" cy="5908299"/>
              <a:chOff x="0" y="763578"/>
              <a:chExt cx="12404188" cy="5908299"/>
            </a:xfrm>
          </p:grpSpPr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1C794B41-3D4E-90E2-7C76-70F800469654}"/>
                  </a:ext>
                </a:extLst>
              </p:cNvPr>
              <p:cNvSpPr txBox="1"/>
              <p:nvPr/>
            </p:nvSpPr>
            <p:spPr>
              <a:xfrm>
                <a:off x="89095" y="932534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1</a:t>
                </a:r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22FBB55F-047D-0B8C-4EBD-D1E85025C709}"/>
                  </a:ext>
                </a:extLst>
              </p:cNvPr>
              <p:cNvSpPr txBox="1"/>
              <p:nvPr/>
            </p:nvSpPr>
            <p:spPr>
              <a:xfrm>
                <a:off x="42206" y="2217338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2</a:t>
                </a:r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3D1F7E46-D697-9EDB-CA13-5B55628A0C32}"/>
                  </a:ext>
                </a:extLst>
              </p:cNvPr>
              <p:cNvSpPr txBox="1"/>
              <p:nvPr/>
            </p:nvSpPr>
            <p:spPr>
              <a:xfrm>
                <a:off x="42206" y="3462373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3</a:t>
                </a: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61CFAEEC-B7A6-4F62-310E-9F88FD911BBE}"/>
                  </a:ext>
                </a:extLst>
              </p:cNvPr>
              <p:cNvSpPr txBox="1"/>
              <p:nvPr/>
            </p:nvSpPr>
            <p:spPr>
              <a:xfrm>
                <a:off x="42206" y="4586289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4</a:t>
                </a:r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9643B2B2-1B0A-93B3-4255-3B33C73053ED}"/>
                  </a:ext>
                </a:extLst>
              </p:cNvPr>
              <p:cNvSpPr txBox="1"/>
              <p:nvPr/>
            </p:nvSpPr>
            <p:spPr>
              <a:xfrm>
                <a:off x="89095" y="5890790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5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FE5EAED3-1C24-DAE5-1B39-D399E9E0760B}"/>
                  </a:ext>
                </a:extLst>
              </p:cNvPr>
              <p:cNvSpPr/>
              <p:nvPr/>
            </p:nvSpPr>
            <p:spPr>
              <a:xfrm>
                <a:off x="1139481" y="763578"/>
                <a:ext cx="1885076" cy="97067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110A0BBD-35DA-3443-A156-C092FF1A8B57}"/>
                  </a:ext>
                </a:extLst>
              </p:cNvPr>
              <p:cNvSpPr txBox="1"/>
              <p:nvPr/>
            </p:nvSpPr>
            <p:spPr>
              <a:xfrm>
                <a:off x="1350498" y="1070035"/>
                <a:ext cx="1744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/>
                  <a:t>Introductie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07A63036-E009-8108-8014-0C23A4F9853A}"/>
                  </a:ext>
                </a:extLst>
              </p:cNvPr>
              <p:cNvGrpSpPr/>
              <p:nvPr/>
            </p:nvGrpSpPr>
            <p:grpSpPr>
              <a:xfrm>
                <a:off x="0" y="1856935"/>
                <a:ext cx="12404188" cy="4814942"/>
                <a:chOff x="0" y="1856935"/>
                <a:chExt cx="12404188" cy="4814942"/>
              </a:xfrm>
            </p:grpSpPr>
            <p:sp>
              <p:nvSpPr>
                <p:cNvPr id="29" name="Pijl: vijfhoek 28">
                  <a:extLst>
                    <a:ext uri="{FF2B5EF4-FFF2-40B4-BE49-F238E27FC236}">
                      <a16:creationId xmlns:a16="http://schemas.microsoft.com/office/drawing/2014/main" id="{C60E984E-FEB0-079C-7FDB-246C0CDA221B}"/>
                    </a:ext>
                  </a:extLst>
                </p:cNvPr>
                <p:cNvSpPr/>
                <p:nvPr/>
              </p:nvSpPr>
              <p:spPr>
                <a:xfrm>
                  <a:off x="5392029" y="2063252"/>
                  <a:ext cx="2194560" cy="970671"/>
                </a:xfrm>
                <a:prstGeom prst="homePlat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2" name="Pijl: vijfhoek 31">
                  <a:extLst>
                    <a:ext uri="{FF2B5EF4-FFF2-40B4-BE49-F238E27FC236}">
                      <a16:creationId xmlns:a16="http://schemas.microsoft.com/office/drawing/2014/main" id="{19A5606D-46C0-272F-6F3C-F072299D3ABA}"/>
                    </a:ext>
                  </a:extLst>
                </p:cNvPr>
                <p:cNvSpPr/>
                <p:nvPr/>
              </p:nvSpPr>
              <p:spPr>
                <a:xfrm>
                  <a:off x="3024557" y="3210154"/>
                  <a:ext cx="2194560" cy="970671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Pijl: vijfhoek 32">
                  <a:extLst>
                    <a:ext uri="{FF2B5EF4-FFF2-40B4-BE49-F238E27FC236}">
                      <a16:creationId xmlns:a16="http://schemas.microsoft.com/office/drawing/2014/main" id="{9F43A6CB-AEAC-AF9E-9CAD-C52BDA670DA2}"/>
                    </a:ext>
                  </a:extLst>
                </p:cNvPr>
                <p:cNvSpPr/>
                <p:nvPr/>
              </p:nvSpPr>
              <p:spPr>
                <a:xfrm>
                  <a:off x="5369169" y="3209090"/>
                  <a:ext cx="2194560" cy="970671"/>
                </a:xfrm>
                <a:prstGeom prst="homePlat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" name="Pijl: vijfhoek 33">
                  <a:extLst>
                    <a:ext uri="{FF2B5EF4-FFF2-40B4-BE49-F238E27FC236}">
                      <a16:creationId xmlns:a16="http://schemas.microsoft.com/office/drawing/2014/main" id="{929FAC95-B8F6-8165-EECB-AF620915D30F}"/>
                    </a:ext>
                  </a:extLst>
                </p:cNvPr>
                <p:cNvSpPr/>
                <p:nvPr/>
              </p:nvSpPr>
              <p:spPr>
                <a:xfrm>
                  <a:off x="3008141" y="4308837"/>
                  <a:ext cx="2194560" cy="970671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5" name="Pijl: vijfhoek 34">
                  <a:extLst>
                    <a:ext uri="{FF2B5EF4-FFF2-40B4-BE49-F238E27FC236}">
                      <a16:creationId xmlns:a16="http://schemas.microsoft.com/office/drawing/2014/main" id="{8E238CF8-D725-1CF9-D774-028218D28775}"/>
                    </a:ext>
                  </a:extLst>
                </p:cNvPr>
                <p:cNvSpPr/>
                <p:nvPr/>
              </p:nvSpPr>
              <p:spPr>
                <a:xfrm>
                  <a:off x="5369169" y="4303533"/>
                  <a:ext cx="2194560" cy="970671"/>
                </a:xfrm>
                <a:prstGeom prst="homePlat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90870E2E-7B17-AB30-DB93-D5D32E6F2FA1}"/>
                    </a:ext>
                  </a:extLst>
                </p:cNvPr>
                <p:cNvSpPr txBox="1"/>
                <p:nvPr/>
              </p:nvSpPr>
              <p:spPr>
                <a:xfrm>
                  <a:off x="3166404" y="2477690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Tekst 1 lezen</a:t>
                  </a:r>
                </a:p>
              </p:txBody>
            </p:sp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DE615F65-3067-694D-616D-37CFA26B685A}"/>
                    </a:ext>
                  </a:extLst>
                </p:cNvPr>
                <p:cNvSpPr txBox="1"/>
                <p:nvPr/>
              </p:nvSpPr>
              <p:spPr>
                <a:xfrm>
                  <a:off x="3081998" y="3572578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Tekst 2 lezen</a:t>
                  </a:r>
                </a:p>
              </p:txBody>
            </p:sp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CFFD28D7-DB9D-9662-BBDF-10C1795ACC87}"/>
                    </a:ext>
                  </a:extLst>
                </p:cNvPr>
                <p:cNvSpPr txBox="1"/>
                <p:nvPr/>
              </p:nvSpPr>
              <p:spPr>
                <a:xfrm>
                  <a:off x="2980005" y="4620665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  Tekst 3 lezen</a:t>
                  </a:r>
                </a:p>
              </p:txBody>
            </p:sp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2EDC5543-CD25-1DA3-21F0-D55F8F31A71E}"/>
                    </a:ext>
                  </a:extLst>
                </p:cNvPr>
                <p:cNvSpPr txBox="1"/>
                <p:nvPr/>
              </p:nvSpPr>
              <p:spPr>
                <a:xfrm>
                  <a:off x="5519226" y="2402081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Tussenopdracht</a:t>
                  </a: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59299844-6C00-A2F5-41F5-824E1A398EE9}"/>
                    </a:ext>
                  </a:extLst>
                </p:cNvPr>
                <p:cNvSpPr txBox="1"/>
                <p:nvPr/>
              </p:nvSpPr>
              <p:spPr>
                <a:xfrm>
                  <a:off x="5519226" y="3509760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Tussenopdracht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38D25A1D-7B85-D24A-2271-057F02568DA2}"/>
                    </a:ext>
                  </a:extLst>
                </p:cNvPr>
                <p:cNvSpPr txBox="1"/>
                <p:nvPr/>
              </p:nvSpPr>
              <p:spPr>
                <a:xfrm>
                  <a:off x="5369169" y="4566515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Tussenopdracht </a:t>
                  </a: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8EFC9CE1-0A98-C0DA-DA03-F87A42410374}"/>
                    </a:ext>
                  </a:extLst>
                </p:cNvPr>
                <p:cNvGrpSpPr/>
                <p:nvPr/>
              </p:nvGrpSpPr>
              <p:grpSpPr>
                <a:xfrm>
                  <a:off x="0" y="1856935"/>
                  <a:ext cx="12404188" cy="4814942"/>
                  <a:chOff x="0" y="1856935"/>
                  <a:chExt cx="12404188" cy="4814942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2228973C-8133-BACC-EAB9-2C3E989768EE}"/>
                      </a:ext>
                    </a:extLst>
                  </p:cNvPr>
                  <p:cNvSpPr/>
                  <p:nvPr/>
                </p:nvSpPr>
                <p:spPr>
                  <a:xfrm>
                    <a:off x="10447606" y="5590121"/>
                    <a:ext cx="1784250" cy="97067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4" name="Tekstvak 43">
                    <a:extLst>
                      <a:ext uri="{FF2B5EF4-FFF2-40B4-BE49-F238E27FC236}">
                        <a16:creationId xmlns:a16="http://schemas.microsoft.com/office/drawing/2014/main" id="{66F1BCA3-AC59-F879-578B-18D3BD939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659794" y="5880497"/>
                    <a:ext cx="17443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Beoordeling</a:t>
                    </a:r>
                  </a:p>
                </p:txBody>
              </p: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78F576A6-CC89-600D-532B-38A2BE0822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1856935"/>
                    <a:ext cx="1219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6F49D7EB-7C24-7BC9-DC5B-8C558B2F28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3159368"/>
                    <a:ext cx="1219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C50FF64C-3FA5-1241-C755-4D4B33EE53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4234594"/>
                    <a:ext cx="12192000" cy="312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FDF5456E-8489-E176-341A-89DB73F02E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5399649"/>
                    <a:ext cx="1219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Pijl: vijfhoek 48">
                    <a:extLst>
                      <a:ext uri="{FF2B5EF4-FFF2-40B4-BE49-F238E27FC236}">
                        <a16:creationId xmlns:a16="http://schemas.microsoft.com/office/drawing/2014/main" id="{43705441-FC97-8A92-0677-3959CEB850DD}"/>
                      </a:ext>
                    </a:extLst>
                  </p:cNvPr>
                  <p:cNvSpPr/>
                  <p:nvPr/>
                </p:nvSpPr>
                <p:spPr>
                  <a:xfrm>
                    <a:off x="7775917" y="2063252"/>
                    <a:ext cx="2521634" cy="4608625"/>
                  </a:xfrm>
                  <a:prstGeom prst="homePlate">
                    <a:avLst>
                      <a:gd name="adj" fmla="val 51128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" name="Tekstvak 49">
                    <a:extLst>
                      <a:ext uri="{FF2B5EF4-FFF2-40B4-BE49-F238E27FC236}">
                        <a16:creationId xmlns:a16="http://schemas.microsoft.com/office/drawing/2014/main" id="{EDCBAB89-770B-4FF1-CFA6-12F71F29CA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13895" y="3899706"/>
                    <a:ext cx="174439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Creatieve eindopdracht</a:t>
                    </a:r>
                  </a:p>
                </p:txBody>
              </p:sp>
            </p:grpSp>
          </p:grpSp>
        </p:grpSp>
      </p:grpSp>
      <p:sp>
        <p:nvSpPr>
          <p:cNvPr id="51" name="Titel 1">
            <a:extLst>
              <a:ext uri="{FF2B5EF4-FFF2-40B4-BE49-F238E27FC236}">
                <a16:creationId xmlns:a16="http://schemas.microsoft.com/office/drawing/2014/main" id="{4FA4B5A2-11F0-60B8-BCCD-E52F4103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932" y="192831"/>
            <a:ext cx="6280320" cy="140876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b="1" dirty="0"/>
              <a:t>Lessenserie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0AA55BBD-378A-5F7B-825F-FB84EB91DA75}"/>
              </a:ext>
            </a:extLst>
          </p:cNvPr>
          <p:cNvSpPr/>
          <p:nvPr/>
        </p:nvSpPr>
        <p:spPr>
          <a:xfrm>
            <a:off x="10447607" y="4323113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EC260B1C-6E47-3DBD-9D05-169D1C64ABB7}"/>
              </a:ext>
            </a:extLst>
          </p:cNvPr>
          <p:cNvSpPr/>
          <p:nvPr/>
        </p:nvSpPr>
        <p:spPr>
          <a:xfrm>
            <a:off x="10455093" y="3180954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08200CBB-CD80-4995-63CA-5B64029755CF}"/>
              </a:ext>
            </a:extLst>
          </p:cNvPr>
          <p:cNvSpPr/>
          <p:nvPr/>
        </p:nvSpPr>
        <p:spPr>
          <a:xfrm>
            <a:off x="10455999" y="2056007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BB95115E-02C5-B302-6092-685F6100681F}"/>
              </a:ext>
            </a:extLst>
          </p:cNvPr>
          <p:cNvSpPr/>
          <p:nvPr/>
        </p:nvSpPr>
        <p:spPr>
          <a:xfrm>
            <a:off x="2651803" y="2086707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CFA4EFC0-BC3B-F7CC-CE67-DA448DFA3E55}"/>
              </a:ext>
            </a:extLst>
          </p:cNvPr>
          <p:cNvSpPr/>
          <p:nvPr/>
        </p:nvSpPr>
        <p:spPr>
          <a:xfrm>
            <a:off x="2651803" y="3180954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CB200239-93A5-FC45-349E-868E3713062B}"/>
              </a:ext>
            </a:extLst>
          </p:cNvPr>
          <p:cNvSpPr/>
          <p:nvPr/>
        </p:nvSpPr>
        <p:spPr>
          <a:xfrm>
            <a:off x="2651803" y="4280701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1B2656FA-6DF1-F740-37B7-B6232D0B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29" y="192829"/>
            <a:ext cx="3249776" cy="1417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032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C66E288-7B48-0B86-1664-2C08360EA7BF}"/>
              </a:ext>
            </a:extLst>
          </p:cNvPr>
          <p:cNvSpPr txBox="1"/>
          <p:nvPr/>
        </p:nvSpPr>
        <p:spPr>
          <a:xfrm>
            <a:off x="9487045" y="1138896"/>
            <a:ext cx="1922901" cy="3724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nl-NL" sz="18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Beoordeling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7106280-17F4-FB2F-89D2-385E93C5F2F0}"/>
              </a:ext>
            </a:extLst>
          </p:cNvPr>
          <p:cNvSpPr/>
          <p:nvPr/>
        </p:nvSpPr>
        <p:spPr>
          <a:xfrm>
            <a:off x="9474155" y="1488189"/>
            <a:ext cx="1922901" cy="3962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9DB4213-5FD6-4B1D-8591-99B162297DF7}"/>
              </a:ext>
            </a:extLst>
          </p:cNvPr>
          <p:cNvSpPr/>
          <p:nvPr/>
        </p:nvSpPr>
        <p:spPr>
          <a:xfrm>
            <a:off x="654077" y="1445706"/>
            <a:ext cx="2735560" cy="398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0669701-BA49-6DAA-E3DD-4FE6F734EFBE}"/>
              </a:ext>
            </a:extLst>
          </p:cNvPr>
          <p:cNvSpPr txBox="1"/>
          <p:nvPr/>
        </p:nvSpPr>
        <p:spPr>
          <a:xfrm>
            <a:off x="828825" y="1360771"/>
            <a:ext cx="2486878" cy="389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endParaRPr lang="nl-NL" sz="163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</a:t>
            </a:r>
          </a:p>
          <a:p>
            <a:pPr marL="0" lvl="1" defTabSz="832104">
              <a:spcAft>
                <a:spcPts val="300"/>
              </a:spcAft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A1 en A2</a:t>
            </a:r>
          </a:p>
          <a:p>
            <a:pPr marL="0" lvl="1" defTabSz="832104">
              <a:spcAft>
                <a:spcPts val="300"/>
              </a:spcAft>
            </a:pPr>
            <a:endParaRPr lang="nl-NL" sz="163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Onderwerpen</a:t>
            </a:r>
          </a:p>
          <a:p>
            <a:pPr marL="0" lvl="1" defTabSz="832104">
              <a:spcAft>
                <a:spcPts val="300"/>
              </a:spcAft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Sport, Fantasy, Animals </a:t>
            </a:r>
          </a:p>
          <a:p>
            <a:pPr marL="0" lvl="1" defTabSz="832104">
              <a:spcAft>
                <a:spcPts val="300"/>
              </a:spcAft>
            </a:pPr>
            <a:endParaRPr lang="nl-NL" sz="163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Tekstsoorten</a:t>
            </a:r>
          </a:p>
          <a:p>
            <a:pPr marL="0" lvl="1" defTabSz="832104">
              <a:spcAft>
                <a:spcPts val="300"/>
              </a:spcAft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E-mail, Poster</a:t>
            </a:r>
          </a:p>
          <a:p>
            <a:pPr marL="0" lvl="1" defTabSz="832104">
              <a:spcAft>
                <a:spcPts val="300"/>
              </a:spcAft>
            </a:pPr>
            <a:endParaRPr lang="nl-NL" sz="163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Highlights</a:t>
            </a:r>
            <a:r>
              <a:rPr lang="nl-NL" sz="163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Onderstreepte woorden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A3F727D-BD75-EFD5-07BC-09DE281479EE}"/>
              </a:ext>
            </a:extLst>
          </p:cNvPr>
          <p:cNvSpPr/>
          <p:nvPr/>
        </p:nvSpPr>
        <p:spPr>
          <a:xfrm>
            <a:off x="3565867" y="1470842"/>
            <a:ext cx="2735560" cy="39629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E1E4C14-E084-4E42-5885-B9B38838A1DD}"/>
              </a:ext>
            </a:extLst>
          </p:cNvPr>
          <p:cNvSpPr txBox="1"/>
          <p:nvPr/>
        </p:nvSpPr>
        <p:spPr>
          <a:xfrm>
            <a:off x="3584544" y="1138896"/>
            <a:ext cx="2735559" cy="3724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nl-NL" sz="18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Tussenopdracht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6780350-1FF3-639F-506F-3D817B12CFED}"/>
              </a:ext>
            </a:extLst>
          </p:cNvPr>
          <p:cNvSpPr/>
          <p:nvPr/>
        </p:nvSpPr>
        <p:spPr>
          <a:xfrm>
            <a:off x="6596798" y="1488190"/>
            <a:ext cx="2735560" cy="39629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85F59CF-2C49-E817-8FBC-4E98DB73B09D}"/>
              </a:ext>
            </a:extLst>
          </p:cNvPr>
          <p:cNvSpPr txBox="1"/>
          <p:nvPr/>
        </p:nvSpPr>
        <p:spPr>
          <a:xfrm>
            <a:off x="6609690" y="1126191"/>
            <a:ext cx="2735558" cy="3666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nl-NL" sz="18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Creatieve eindopdracht</a:t>
            </a:r>
            <a:endParaRPr lang="nl-NL" sz="2000" b="1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C9A8744-15AD-782E-4DF1-FD258829213F}"/>
              </a:ext>
            </a:extLst>
          </p:cNvPr>
          <p:cNvSpPr txBox="1"/>
          <p:nvPr/>
        </p:nvSpPr>
        <p:spPr>
          <a:xfrm>
            <a:off x="3641606" y="1654243"/>
            <a:ext cx="2735560" cy="288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Algemeen</a:t>
            </a:r>
          </a:p>
          <a:p>
            <a:pPr marL="0" lvl="1" defTabSz="832104">
              <a:spcAft>
                <a:spcPts val="300"/>
              </a:spcAft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Tekstdoel, bron, schrijver </a:t>
            </a:r>
          </a:p>
          <a:p>
            <a:pPr marL="416052" lvl="2" defTabSz="832104">
              <a:spcAft>
                <a:spcPts val="300"/>
              </a:spcAft>
            </a:pPr>
            <a:endParaRPr lang="nl-NL" sz="1638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Woordenschat</a:t>
            </a:r>
          </a:p>
          <a:p>
            <a:pPr marL="0" lvl="1" defTabSz="832104">
              <a:spcAft>
                <a:spcPts val="300"/>
              </a:spcAft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Vertaling, synoniem, zin maken</a:t>
            </a:r>
          </a:p>
          <a:p>
            <a:pPr marL="0" lvl="1" defTabSz="832104">
              <a:spcAft>
                <a:spcPts val="300"/>
              </a:spcAft>
            </a:pPr>
            <a:endParaRPr lang="nl-NL" sz="163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Tekstbegrip: </a:t>
            </a:r>
          </a:p>
          <a:p>
            <a:pPr marL="0" lvl="1" defTabSz="832104">
              <a:spcAft>
                <a:spcPts val="300"/>
              </a:spcAft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wie, wat, waar, wanneer, waarom </a:t>
            </a:r>
            <a:endParaRPr lang="nl-NL" i="1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5CFA33C-31E1-1DFD-7557-075B0701B093}"/>
              </a:ext>
            </a:extLst>
          </p:cNvPr>
          <p:cNvSpPr txBox="1"/>
          <p:nvPr/>
        </p:nvSpPr>
        <p:spPr>
          <a:xfrm>
            <a:off x="6734836" y="1670552"/>
            <a:ext cx="2603967" cy="354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Elke week iets toevoegen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Comic stripverhaal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Podcast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leefwereld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Media Account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Songtekst of Poem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Tekening of Schilderij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Fictief verhaal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Krantenpagina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presentatie</a:t>
            </a:r>
          </a:p>
          <a:p>
            <a:pPr marL="0" lvl="1" defTabSz="832104">
              <a:spcAft>
                <a:spcPts val="300"/>
              </a:spcAft>
            </a:pPr>
            <a:endParaRPr lang="nl-NL" sz="1638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67B2831-9E86-530F-C78C-51AE1607EEB2}"/>
              </a:ext>
            </a:extLst>
          </p:cNvPr>
          <p:cNvSpPr txBox="1"/>
          <p:nvPr/>
        </p:nvSpPr>
        <p:spPr>
          <a:xfrm>
            <a:off x="9609507" y="1670552"/>
            <a:ext cx="1922901" cy="2920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Zelfevaluatie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Leesdoelen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Leesniveau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Leerproces en groei</a:t>
            </a:r>
          </a:p>
          <a:p>
            <a:pPr marL="416052" lvl="1" defTabSz="832104">
              <a:spcAft>
                <a:spcPts val="300"/>
              </a:spcAft>
            </a:pPr>
            <a:endParaRPr lang="nl-NL" sz="163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32104">
              <a:spcAft>
                <a:spcPts val="300"/>
              </a:spcAft>
            </a:pPr>
            <a:r>
              <a:rPr lang="nl-NL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Eindevaluatie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Inzet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Inhoud</a:t>
            </a:r>
          </a:p>
          <a:p>
            <a:pPr marL="260033" lvl="1" indent="-260033" defTabSz="83210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3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Creativiteit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601D7FA-DF3F-220D-8EEC-6DC9F7AE116A}"/>
              </a:ext>
            </a:extLst>
          </p:cNvPr>
          <p:cNvSpPr txBox="1"/>
          <p:nvPr/>
        </p:nvSpPr>
        <p:spPr>
          <a:xfrm>
            <a:off x="643467" y="1156220"/>
            <a:ext cx="2746169" cy="3724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nl-NL" sz="18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Teksten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97E9C3-E320-13A0-2FEB-7038F39D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48" y="-15093"/>
            <a:ext cx="10515600" cy="1325563"/>
          </a:xfrm>
        </p:spPr>
        <p:txBody>
          <a:bodyPr/>
          <a:lstStyle/>
          <a:p>
            <a:r>
              <a:rPr lang="nl-NL" b="1" dirty="0"/>
              <a:t>Engelslezen.nl </a:t>
            </a:r>
          </a:p>
        </p:txBody>
      </p:sp>
    </p:spTree>
    <p:extLst>
      <p:ext uri="{BB962C8B-B14F-4D97-AF65-F5344CB8AC3E}">
        <p14:creationId xmlns:p14="http://schemas.microsoft.com/office/powerpoint/2010/main" val="238892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36A035B-2234-2BBD-F4CD-2F506E37E268}"/>
              </a:ext>
            </a:extLst>
          </p:cNvPr>
          <p:cNvGrpSpPr/>
          <p:nvPr/>
        </p:nvGrpSpPr>
        <p:grpSpPr>
          <a:xfrm>
            <a:off x="0" y="735442"/>
            <a:ext cx="12236588" cy="5908299"/>
            <a:chOff x="0" y="735442"/>
            <a:chExt cx="12236588" cy="5908299"/>
          </a:xfrm>
        </p:grpSpPr>
        <p:sp>
          <p:nvSpPr>
            <p:cNvPr id="3" name="Pijl: vijfhoek 2">
              <a:extLst>
                <a:ext uri="{FF2B5EF4-FFF2-40B4-BE49-F238E27FC236}">
                  <a16:creationId xmlns:a16="http://schemas.microsoft.com/office/drawing/2014/main" id="{B3467A6D-603C-6C33-DBAF-95764DB98E93}"/>
                </a:ext>
              </a:extLst>
            </p:cNvPr>
            <p:cNvSpPr/>
            <p:nvPr/>
          </p:nvSpPr>
          <p:spPr>
            <a:xfrm>
              <a:off x="3024557" y="2076703"/>
              <a:ext cx="2194560" cy="970671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A6AF8D4A-CCCF-FB31-9F7C-2AFDC8FDBA6C}"/>
                </a:ext>
              </a:extLst>
            </p:cNvPr>
            <p:cNvGrpSpPr/>
            <p:nvPr/>
          </p:nvGrpSpPr>
          <p:grpSpPr>
            <a:xfrm>
              <a:off x="0" y="735442"/>
              <a:ext cx="12236588" cy="5908299"/>
              <a:chOff x="0" y="763578"/>
              <a:chExt cx="12236588" cy="5908299"/>
            </a:xfrm>
          </p:grpSpPr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1C794B41-3D4E-90E2-7C76-70F800469654}"/>
                  </a:ext>
                </a:extLst>
              </p:cNvPr>
              <p:cNvSpPr txBox="1"/>
              <p:nvPr/>
            </p:nvSpPr>
            <p:spPr>
              <a:xfrm>
                <a:off x="89095" y="932534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1</a:t>
                </a:r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22FBB55F-047D-0B8C-4EBD-D1E85025C709}"/>
                  </a:ext>
                </a:extLst>
              </p:cNvPr>
              <p:cNvSpPr txBox="1"/>
              <p:nvPr/>
            </p:nvSpPr>
            <p:spPr>
              <a:xfrm>
                <a:off x="42206" y="2217338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2</a:t>
                </a:r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3D1F7E46-D697-9EDB-CA13-5B55628A0C32}"/>
                  </a:ext>
                </a:extLst>
              </p:cNvPr>
              <p:cNvSpPr txBox="1"/>
              <p:nvPr/>
            </p:nvSpPr>
            <p:spPr>
              <a:xfrm>
                <a:off x="42206" y="3462373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3</a:t>
                </a: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61CFAEEC-B7A6-4F62-310E-9F88FD911BBE}"/>
                  </a:ext>
                </a:extLst>
              </p:cNvPr>
              <p:cNvSpPr txBox="1"/>
              <p:nvPr/>
            </p:nvSpPr>
            <p:spPr>
              <a:xfrm>
                <a:off x="42206" y="4586289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4</a:t>
                </a:r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9643B2B2-1B0A-93B3-4255-3B33C73053ED}"/>
                  </a:ext>
                </a:extLst>
              </p:cNvPr>
              <p:cNvSpPr txBox="1"/>
              <p:nvPr/>
            </p:nvSpPr>
            <p:spPr>
              <a:xfrm>
                <a:off x="89095" y="5890790"/>
                <a:ext cx="1744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/>
                  <a:t>Les 5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FE5EAED3-1C24-DAE5-1B39-D399E9E0760B}"/>
                  </a:ext>
                </a:extLst>
              </p:cNvPr>
              <p:cNvSpPr/>
              <p:nvPr/>
            </p:nvSpPr>
            <p:spPr>
              <a:xfrm>
                <a:off x="1139481" y="763578"/>
                <a:ext cx="1885076" cy="97067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110A0BBD-35DA-3443-A156-C092FF1A8B57}"/>
                  </a:ext>
                </a:extLst>
              </p:cNvPr>
              <p:cNvSpPr txBox="1"/>
              <p:nvPr/>
            </p:nvSpPr>
            <p:spPr>
              <a:xfrm>
                <a:off x="1350498" y="1070035"/>
                <a:ext cx="1744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/>
                  <a:t>Introductie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07A63036-E009-8108-8014-0C23A4F9853A}"/>
                  </a:ext>
                </a:extLst>
              </p:cNvPr>
              <p:cNvGrpSpPr/>
              <p:nvPr/>
            </p:nvGrpSpPr>
            <p:grpSpPr>
              <a:xfrm>
                <a:off x="0" y="1856935"/>
                <a:ext cx="12236588" cy="4814942"/>
                <a:chOff x="0" y="1856935"/>
                <a:chExt cx="12236588" cy="4814942"/>
              </a:xfrm>
            </p:grpSpPr>
            <p:sp>
              <p:nvSpPr>
                <p:cNvPr id="29" name="Pijl: vijfhoek 28">
                  <a:extLst>
                    <a:ext uri="{FF2B5EF4-FFF2-40B4-BE49-F238E27FC236}">
                      <a16:creationId xmlns:a16="http://schemas.microsoft.com/office/drawing/2014/main" id="{C60E984E-FEB0-079C-7FDB-246C0CDA221B}"/>
                    </a:ext>
                  </a:extLst>
                </p:cNvPr>
                <p:cNvSpPr/>
                <p:nvPr/>
              </p:nvSpPr>
              <p:spPr>
                <a:xfrm>
                  <a:off x="5392029" y="2063252"/>
                  <a:ext cx="2194560" cy="970671"/>
                </a:xfrm>
                <a:prstGeom prst="homePlat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2" name="Pijl: vijfhoek 31">
                  <a:extLst>
                    <a:ext uri="{FF2B5EF4-FFF2-40B4-BE49-F238E27FC236}">
                      <a16:creationId xmlns:a16="http://schemas.microsoft.com/office/drawing/2014/main" id="{19A5606D-46C0-272F-6F3C-F072299D3ABA}"/>
                    </a:ext>
                  </a:extLst>
                </p:cNvPr>
                <p:cNvSpPr/>
                <p:nvPr/>
              </p:nvSpPr>
              <p:spPr>
                <a:xfrm>
                  <a:off x="3024557" y="3210154"/>
                  <a:ext cx="2194560" cy="970671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Pijl: vijfhoek 32">
                  <a:extLst>
                    <a:ext uri="{FF2B5EF4-FFF2-40B4-BE49-F238E27FC236}">
                      <a16:creationId xmlns:a16="http://schemas.microsoft.com/office/drawing/2014/main" id="{9F43A6CB-AEAC-AF9E-9CAD-C52BDA670DA2}"/>
                    </a:ext>
                  </a:extLst>
                </p:cNvPr>
                <p:cNvSpPr/>
                <p:nvPr/>
              </p:nvSpPr>
              <p:spPr>
                <a:xfrm>
                  <a:off x="5369169" y="3209090"/>
                  <a:ext cx="2194560" cy="970671"/>
                </a:xfrm>
                <a:prstGeom prst="homePlat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" name="Pijl: vijfhoek 33">
                  <a:extLst>
                    <a:ext uri="{FF2B5EF4-FFF2-40B4-BE49-F238E27FC236}">
                      <a16:creationId xmlns:a16="http://schemas.microsoft.com/office/drawing/2014/main" id="{929FAC95-B8F6-8165-EECB-AF620915D30F}"/>
                    </a:ext>
                  </a:extLst>
                </p:cNvPr>
                <p:cNvSpPr/>
                <p:nvPr/>
              </p:nvSpPr>
              <p:spPr>
                <a:xfrm>
                  <a:off x="3008141" y="4308837"/>
                  <a:ext cx="2194560" cy="970671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5" name="Pijl: vijfhoek 34">
                  <a:extLst>
                    <a:ext uri="{FF2B5EF4-FFF2-40B4-BE49-F238E27FC236}">
                      <a16:creationId xmlns:a16="http://schemas.microsoft.com/office/drawing/2014/main" id="{8E238CF8-D725-1CF9-D774-028218D28775}"/>
                    </a:ext>
                  </a:extLst>
                </p:cNvPr>
                <p:cNvSpPr/>
                <p:nvPr/>
              </p:nvSpPr>
              <p:spPr>
                <a:xfrm>
                  <a:off x="5369169" y="4303533"/>
                  <a:ext cx="2194560" cy="970671"/>
                </a:xfrm>
                <a:prstGeom prst="homePlat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90870E2E-7B17-AB30-DB93-D5D32E6F2FA1}"/>
                    </a:ext>
                  </a:extLst>
                </p:cNvPr>
                <p:cNvSpPr txBox="1"/>
                <p:nvPr/>
              </p:nvSpPr>
              <p:spPr>
                <a:xfrm>
                  <a:off x="3166404" y="2477690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Tekst 1 lezen</a:t>
                  </a:r>
                </a:p>
              </p:txBody>
            </p:sp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DE615F65-3067-694D-616D-37CFA26B685A}"/>
                    </a:ext>
                  </a:extLst>
                </p:cNvPr>
                <p:cNvSpPr txBox="1"/>
                <p:nvPr/>
              </p:nvSpPr>
              <p:spPr>
                <a:xfrm>
                  <a:off x="3081998" y="3572578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Tekst 2 lezen</a:t>
                  </a:r>
                </a:p>
              </p:txBody>
            </p:sp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CFFD28D7-DB9D-9662-BBDF-10C1795ACC87}"/>
                    </a:ext>
                  </a:extLst>
                </p:cNvPr>
                <p:cNvSpPr txBox="1"/>
                <p:nvPr/>
              </p:nvSpPr>
              <p:spPr>
                <a:xfrm>
                  <a:off x="2980005" y="4620665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  Tekst 3 lezen</a:t>
                  </a:r>
                </a:p>
              </p:txBody>
            </p:sp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2EDC5543-CD25-1DA3-21F0-D55F8F31A71E}"/>
                    </a:ext>
                  </a:extLst>
                </p:cNvPr>
                <p:cNvSpPr txBox="1"/>
                <p:nvPr/>
              </p:nvSpPr>
              <p:spPr>
                <a:xfrm>
                  <a:off x="5519226" y="2402081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Tussenopdracht</a:t>
                  </a: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59299844-6C00-A2F5-41F5-824E1A398EE9}"/>
                    </a:ext>
                  </a:extLst>
                </p:cNvPr>
                <p:cNvSpPr txBox="1"/>
                <p:nvPr/>
              </p:nvSpPr>
              <p:spPr>
                <a:xfrm>
                  <a:off x="5519226" y="3509760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Tussenopdracht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38D25A1D-7B85-D24A-2271-057F02568DA2}"/>
                    </a:ext>
                  </a:extLst>
                </p:cNvPr>
                <p:cNvSpPr txBox="1"/>
                <p:nvPr/>
              </p:nvSpPr>
              <p:spPr>
                <a:xfrm>
                  <a:off x="5369169" y="4566515"/>
                  <a:ext cx="1744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Tussenopdracht </a:t>
                  </a: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8EFC9CE1-0A98-C0DA-DA03-F87A42410374}"/>
                    </a:ext>
                  </a:extLst>
                </p:cNvPr>
                <p:cNvGrpSpPr/>
                <p:nvPr/>
              </p:nvGrpSpPr>
              <p:grpSpPr>
                <a:xfrm>
                  <a:off x="0" y="1856935"/>
                  <a:ext cx="12236588" cy="4814942"/>
                  <a:chOff x="0" y="1856935"/>
                  <a:chExt cx="12236588" cy="4814942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2228973C-8133-BACC-EAB9-2C3E989768EE}"/>
                      </a:ext>
                    </a:extLst>
                  </p:cNvPr>
                  <p:cNvSpPr/>
                  <p:nvPr/>
                </p:nvSpPr>
                <p:spPr>
                  <a:xfrm>
                    <a:off x="10400017" y="5574192"/>
                    <a:ext cx="1784250" cy="97067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4" name="Tekstvak 43">
                    <a:extLst>
                      <a:ext uri="{FF2B5EF4-FFF2-40B4-BE49-F238E27FC236}">
                        <a16:creationId xmlns:a16="http://schemas.microsoft.com/office/drawing/2014/main" id="{66F1BCA3-AC59-F879-578B-18D3BD939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492194" y="5890790"/>
                    <a:ext cx="17443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Eindbeoordeling</a:t>
                    </a:r>
                  </a:p>
                </p:txBody>
              </p: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78F576A6-CC89-600D-532B-38A2BE0822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1856935"/>
                    <a:ext cx="1219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6F49D7EB-7C24-7BC9-DC5B-8C558B2F28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3159368"/>
                    <a:ext cx="1219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C50FF64C-3FA5-1241-C755-4D4B33EE53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4234594"/>
                    <a:ext cx="12192000" cy="312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FDF5456E-8489-E176-341A-89DB73F02E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5399649"/>
                    <a:ext cx="1219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Pijl: vijfhoek 48">
                    <a:extLst>
                      <a:ext uri="{FF2B5EF4-FFF2-40B4-BE49-F238E27FC236}">
                        <a16:creationId xmlns:a16="http://schemas.microsoft.com/office/drawing/2014/main" id="{43705441-FC97-8A92-0677-3959CEB850DD}"/>
                      </a:ext>
                    </a:extLst>
                  </p:cNvPr>
                  <p:cNvSpPr/>
                  <p:nvPr/>
                </p:nvSpPr>
                <p:spPr>
                  <a:xfrm>
                    <a:off x="7775917" y="2063252"/>
                    <a:ext cx="2521634" cy="4608625"/>
                  </a:xfrm>
                  <a:prstGeom prst="homePlate">
                    <a:avLst>
                      <a:gd name="adj" fmla="val 51128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" name="Tekstvak 49">
                    <a:extLst>
                      <a:ext uri="{FF2B5EF4-FFF2-40B4-BE49-F238E27FC236}">
                        <a16:creationId xmlns:a16="http://schemas.microsoft.com/office/drawing/2014/main" id="{EDCBAB89-770B-4FF1-CFA6-12F71F29CA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13895" y="3899706"/>
                    <a:ext cx="174439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Creatieve eindopdracht</a:t>
                    </a:r>
                  </a:p>
                </p:txBody>
              </p:sp>
            </p:grpSp>
          </p:grpSp>
        </p:grpSp>
      </p:grpSp>
      <p:sp>
        <p:nvSpPr>
          <p:cNvPr id="51" name="Titel 1">
            <a:extLst>
              <a:ext uri="{FF2B5EF4-FFF2-40B4-BE49-F238E27FC236}">
                <a16:creationId xmlns:a16="http://schemas.microsoft.com/office/drawing/2014/main" id="{4FA4B5A2-11F0-60B8-BCCD-E52F4103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932" y="192831"/>
            <a:ext cx="6280320" cy="140876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b="1" dirty="0"/>
              <a:t>Lessenserie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0AA55BBD-378A-5F7B-825F-FB84EB91DA75}"/>
              </a:ext>
            </a:extLst>
          </p:cNvPr>
          <p:cNvSpPr/>
          <p:nvPr/>
        </p:nvSpPr>
        <p:spPr>
          <a:xfrm>
            <a:off x="10447607" y="4323113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EC260B1C-6E47-3DBD-9D05-169D1C64ABB7}"/>
              </a:ext>
            </a:extLst>
          </p:cNvPr>
          <p:cNvSpPr/>
          <p:nvPr/>
        </p:nvSpPr>
        <p:spPr>
          <a:xfrm>
            <a:off x="10455093" y="3180954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08200CBB-CD80-4995-63CA-5B64029755CF}"/>
              </a:ext>
            </a:extLst>
          </p:cNvPr>
          <p:cNvSpPr/>
          <p:nvPr/>
        </p:nvSpPr>
        <p:spPr>
          <a:xfrm>
            <a:off x="10455999" y="2056007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BB95115E-02C5-B302-6092-685F6100681F}"/>
              </a:ext>
            </a:extLst>
          </p:cNvPr>
          <p:cNvSpPr/>
          <p:nvPr/>
        </p:nvSpPr>
        <p:spPr>
          <a:xfrm>
            <a:off x="2651803" y="2086707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CFA4EFC0-BC3B-F7CC-CE67-DA448DFA3E55}"/>
              </a:ext>
            </a:extLst>
          </p:cNvPr>
          <p:cNvSpPr/>
          <p:nvPr/>
        </p:nvSpPr>
        <p:spPr>
          <a:xfrm>
            <a:off x="2651803" y="3180954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CB200239-93A5-FC45-349E-868E3713062B}"/>
              </a:ext>
            </a:extLst>
          </p:cNvPr>
          <p:cNvSpPr/>
          <p:nvPr/>
        </p:nvSpPr>
        <p:spPr>
          <a:xfrm>
            <a:off x="2651803" y="4280701"/>
            <a:ext cx="293530" cy="970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1B2656FA-6DF1-F740-37B7-B6232D0B9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129" y="196527"/>
            <a:ext cx="3249776" cy="1413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78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ACCDF331-9BEF-5C85-F446-91A3149C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36" y="6354727"/>
            <a:ext cx="2883424" cy="347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hlinkClick r:id="rId2"/>
              </a:rPr>
              <a:t>https://www.engelslezen.nl/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ED1BE8-D2E3-472E-8733-FE971900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678"/>
            <a:ext cx="12192000" cy="56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5C34476-6D77-DA6C-D10E-2A949479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12" y="365125"/>
            <a:ext cx="10894988" cy="1325563"/>
          </a:xfrm>
        </p:spPr>
        <p:txBody>
          <a:bodyPr/>
          <a:lstStyle/>
          <a:p>
            <a:r>
              <a:rPr lang="nl-NL" b="1" dirty="0"/>
              <a:t>Stel je eigen map samen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ACCDF331-9BEF-5C85-F446-91A3149C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12" y="1705709"/>
            <a:ext cx="8938846" cy="4328377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dirty="0"/>
              <a:t>Ga naar: </a:t>
            </a:r>
            <a:r>
              <a:rPr lang="nl-NL" dirty="0">
                <a:hlinkClick r:id="rId3"/>
              </a:rPr>
              <a:t>https://www.engelslezen.nl/</a:t>
            </a:r>
            <a:endParaRPr lang="nl-NL" dirty="0"/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dirty="0"/>
              <a:t>Kies drie teksten uit (niveau, soort, onderwerp)</a:t>
            </a:r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dirty="0"/>
              <a:t>Kies één creatieve eindopdracht uit</a:t>
            </a:r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dirty="0"/>
              <a:t>Geef je keuzes door aan de docent </a:t>
            </a:r>
          </a:p>
          <a:p>
            <a:pPr marL="0" indent="0">
              <a:buNone/>
            </a:pP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1026" name="Picture 2" descr="How Duolingo drives subscription conversion | by Rosie Hoggmascall | UX  Collective">
            <a:extLst>
              <a:ext uri="{FF2B5EF4-FFF2-40B4-BE49-F238E27FC236}">
                <a16:creationId xmlns:a16="http://schemas.microsoft.com/office/drawing/2014/main" id="{FF28AEBF-1CE9-2237-AF0E-21F840F2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90" y="5849814"/>
            <a:ext cx="1515373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A9765B-C2D6-39B9-9CF1-73D5246DBA9A}"/>
              </a:ext>
            </a:extLst>
          </p:cNvPr>
          <p:cNvSpPr txBox="1"/>
          <p:nvPr/>
        </p:nvSpPr>
        <p:spPr>
          <a:xfrm>
            <a:off x="8038967" y="5773538"/>
            <a:ext cx="415303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b="1" dirty="0"/>
              <a:t>Duolingo account aanmaken</a:t>
            </a:r>
          </a:p>
          <a:p>
            <a:r>
              <a:rPr lang="nl-NL" sz="1800" dirty="0"/>
              <a:t>Ga naar </a:t>
            </a:r>
            <a:r>
              <a:rPr lang="nl-NL" sz="1800" dirty="0">
                <a:hlinkClick r:id="rId5"/>
              </a:rPr>
              <a:t>https://www.duolingo.com/</a:t>
            </a:r>
            <a:endParaRPr lang="nl-NL" sz="1800" dirty="0"/>
          </a:p>
          <a:p>
            <a:r>
              <a:rPr lang="nl-NL" sz="1800" dirty="0"/>
              <a:t>Maak een account aan met je schoolmail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B7D451-5331-0854-C516-D171556E1920}"/>
              </a:ext>
            </a:extLst>
          </p:cNvPr>
          <p:cNvSpPr txBox="1"/>
          <p:nvPr/>
        </p:nvSpPr>
        <p:spPr>
          <a:xfrm>
            <a:off x="6616682" y="3923080"/>
            <a:ext cx="2483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Maak stap 1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F0B7E5EA-EE36-895F-A5B2-BED0332DEC03}"/>
              </a:ext>
            </a:extLst>
          </p:cNvPr>
          <p:cNvSpPr/>
          <p:nvPr/>
        </p:nvSpPr>
        <p:spPr>
          <a:xfrm>
            <a:off x="6359331" y="4008422"/>
            <a:ext cx="545521" cy="2909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8366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ab0532-4f47-44b1-a8d4-5932778368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1581CE157AF4BABDCCBB7D1117AF9" ma:contentTypeVersion="13" ma:contentTypeDescription="Een nieuw document maken." ma:contentTypeScope="" ma:versionID="63d21cb7fda3d56019754eb0706347a3">
  <xsd:schema xmlns:xsd="http://www.w3.org/2001/XMLSchema" xmlns:xs="http://www.w3.org/2001/XMLSchema" xmlns:p="http://schemas.microsoft.com/office/2006/metadata/properties" xmlns:ns3="20ab0532-4f47-44b1-a8d4-593277836877" xmlns:ns4="19798803-5ea7-411a-a930-1f0f4c4d1d55" targetNamespace="http://schemas.microsoft.com/office/2006/metadata/properties" ma:root="true" ma:fieldsID="0dbad2122093449ab6992fdf8001f921" ns3:_="" ns4:_="">
    <xsd:import namespace="20ab0532-4f47-44b1-a8d4-593277836877"/>
    <xsd:import namespace="19798803-5ea7-411a-a930-1f0f4c4d1d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b0532-4f47-44b1-a8d4-593277836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98803-5ea7-411a-a930-1f0f4c4d1d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33F88-DC00-41A3-8B23-D0D0496F0C6C}">
  <ds:schemaRefs>
    <ds:schemaRef ds:uri="http://purl.org/dc/elements/1.1/"/>
    <ds:schemaRef ds:uri="19798803-5ea7-411a-a930-1f0f4c4d1d55"/>
    <ds:schemaRef ds:uri="http://purl.org/dc/terms/"/>
    <ds:schemaRef ds:uri="http://purl.org/dc/dcmitype/"/>
    <ds:schemaRef ds:uri="20ab0532-4f47-44b1-a8d4-593277836877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7998A32-C375-47F5-B20A-96293B8E5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41AABE-6CA7-4F1E-99B5-F19AD18B0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ab0532-4f47-44b1-a8d4-593277836877"/>
    <ds:schemaRef ds:uri="19798803-5ea7-411a-a930-1f0f4c4d1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461</Words>
  <Application>Microsoft Office PowerPoint</Application>
  <PresentationFormat>Breedbeeld</PresentationFormat>
  <Paragraphs>149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Leesportfolio</vt:lpstr>
      <vt:lpstr>Schedule</vt:lpstr>
      <vt:lpstr>Waarom is lezen belangrijk?</vt:lpstr>
      <vt:lpstr>PowerPoint-presentatie</vt:lpstr>
      <vt:lpstr>Lessenserie</vt:lpstr>
      <vt:lpstr>Engelslezen.nl </vt:lpstr>
      <vt:lpstr>Lessenserie</vt:lpstr>
      <vt:lpstr>PowerPoint-presentatie</vt:lpstr>
      <vt:lpstr>Stel je eigen map samen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Leesportfolio</dc:title>
  <dc:creator>Fieke Boekelo</dc:creator>
  <cp:lastModifiedBy>Fieke Boekelo</cp:lastModifiedBy>
  <cp:revision>2</cp:revision>
  <dcterms:created xsi:type="dcterms:W3CDTF">2024-04-18T19:01:17Z</dcterms:created>
  <dcterms:modified xsi:type="dcterms:W3CDTF">2024-04-21T19:32:19Z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0x010100BE21581CE157AF4BABDCCBB7D1117AF9</vt:lpwstr>
  </property>
</Properties>
</file>